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4" r:id="rId4"/>
    <p:sldId id="268" r:id="rId5"/>
    <p:sldId id="265" r:id="rId6"/>
    <p:sldId id="270" r:id="rId7"/>
    <p:sldId id="271" r:id="rId8"/>
  </p:sldIdLst>
  <p:sldSz cx="6858000" cy="9144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9" autoAdjust="0"/>
    <p:restoredTop sz="95737" autoAdjust="0"/>
  </p:normalViewPr>
  <p:slideViewPr>
    <p:cSldViewPr>
      <p:cViewPr>
        <p:scale>
          <a:sx n="64" d="100"/>
          <a:sy n="64" d="100"/>
        </p:scale>
        <p:origin x="-1710" y="-53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5" name="Скругленный прямоугольник 12"/>
          <p:cNvSpPr/>
          <p:nvPr/>
        </p:nvSpPr>
        <p:spPr>
          <a:xfrm>
            <a:off x="49213" y="93663"/>
            <a:ext cx="6759575" cy="892175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6"/>
          <p:cNvSpPr/>
          <p:nvPr/>
        </p:nvSpPr>
        <p:spPr>
          <a:xfrm>
            <a:off x="47625" y="1931988"/>
            <a:ext cx="6765925" cy="203676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9"/>
          <p:cNvSpPr/>
          <p:nvPr/>
        </p:nvSpPr>
        <p:spPr>
          <a:xfrm>
            <a:off x="47625" y="1862138"/>
            <a:ext cx="6765925" cy="1603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10"/>
          <p:cNvSpPr/>
          <p:nvPr/>
        </p:nvSpPr>
        <p:spPr>
          <a:xfrm>
            <a:off x="47625" y="3968750"/>
            <a:ext cx="6765925" cy="147638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71550" y="4267200"/>
            <a:ext cx="4800600" cy="21336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342900" y="2007908"/>
            <a:ext cx="6172200" cy="1960033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6D38-D9B3-440D-8CD8-004B96350ACF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12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4D1DB2DB-15D2-4058-A4D4-F0BADCA3F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85800" y="1930400"/>
            <a:ext cx="582930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39078-06D0-44D1-A5F3-4086D868A45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A09183-E4C0-4F01-BC5C-19B60EDF32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85800" y="1930400"/>
            <a:ext cx="281178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3700463" y="1930400"/>
            <a:ext cx="2811780" cy="6096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CA19C-15E9-489B-BCE1-F310D36A5A43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5E7EE-EE04-49CC-BB90-642235AFDFD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4067"/>
            <a:ext cx="58293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1930400"/>
            <a:ext cx="2800350" cy="1016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3714750" y="1930400"/>
            <a:ext cx="2800350" cy="1016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685800" y="2997200"/>
            <a:ext cx="280035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3714750" y="2997200"/>
            <a:ext cx="2800350" cy="5181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C74CC2-142E-41C6-A085-24C7F1BEF861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92978A-F69F-4BC2-88AF-20A7106D0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6555A-50F2-4593-96E7-33E2FBE6BA4D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9878BA-D153-4C53-B2F7-157BA57A26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D0044-9CBA-457B-9A48-2832246FB60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4F55BC-42DD-4746-9C1D-CBFD63D68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7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6" name="Скругленный прямоугольник 8"/>
          <p:cNvSpPr/>
          <p:nvPr/>
        </p:nvSpPr>
        <p:spPr>
          <a:xfrm>
            <a:off x="47625" y="93663"/>
            <a:ext cx="6761163" cy="89233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4067"/>
            <a:ext cx="5829300" cy="1524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2133600"/>
            <a:ext cx="1428750" cy="59944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228850" y="2133600"/>
            <a:ext cx="4286250" cy="5994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3EF23C-FC9A-41A7-A44C-A84B59B124C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C7A69-30EF-4549-AA28-B85F295491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10"/>
          <p:cNvSpPr/>
          <p:nvPr/>
        </p:nvSpPr>
        <p:spPr>
          <a:xfrm flipV="1">
            <a:off x="50800" y="6245225"/>
            <a:ext cx="6754813" cy="12065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11"/>
          <p:cNvSpPr/>
          <p:nvPr/>
        </p:nvSpPr>
        <p:spPr>
          <a:xfrm>
            <a:off x="50800" y="6200775"/>
            <a:ext cx="6754813" cy="6032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12"/>
          <p:cNvSpPr/>
          <p:nvPr/>
        </p:nvSpPr>
        <p:spPr>
          <a:xfrm>
            <a:off x="50800" y="6364288"/>
            <a:ext cx="6754813" cy="6508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6534067"/>
            <a:ext cx="5486400" cy="696384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5800" y="7261100"/>
            <a:ext cx="5486400" cy="914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231" y="88901"/>
            <a:ext cx="6751405" cy="6108700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726F3-5BBD-4D6D-9EA6-CAA14BC83956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685800" y="8229600"/>
            <a:ext cx="291465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9538" y="8278813"/>
            <a:ext cx="342900" cy="6096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C782D6-578C-4032-B576-F2669A97A6B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6D684A-488A-4D05-AD57-D7F728CE098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A29C4-7FDB-47E3-AF20-515EEB8788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9"/>
            <a:ext cx="150876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366188"/>
            <a:ext cx="41719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37F19-FC9F-4B2D-B1D5-575BDC4B8F12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A7EA59-5197-4EDC-98FA-BE4FDC56D3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5829300" cy="1524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85800" y="1930400"/>
            <a:ext cx="5829300" cy="60960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E1DEA3-93BD-4515-9DC0-D105D0DFF4BC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4C1AD-5157-4E53-9B7C-82ACA3B2BA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47625" y="93663"/>
            <a:ext cx="6761163" cy="8923337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8" name="Заголовок 21"/>
          <p:cNvSpPr>
            <a:spLocks noGrp="1"/>
          </p:cNvSpPr>
          <p:nvPr>
            <p:ph type="title"/>
          </p:nvPr>
        </p:nvSpPr>
        <p:spPr bwMode="auto">
          <a:xfrm>
            <a:off x="685800" y="366713"/>
            <a:ext cx="58293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9" name="Текст 12"/>
          <p:cNvSpPr>
            <a:spLocks noGrp="1"/>
          </p:cNvSpPr>
          <p:nvPr>
            <p:ph type="body" idx="1"/>
          </p:nvPr>
        </p:nvSpPr>
        <p:spPr bwMode="auto">
          <a:xfrm>
            <a:off x="685800" y="1930400"/>
            <a:ext cx="58293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629150" y="8255000"/>
            <a:ext cx="1857375" cy="635000"/>
          </a:xfrm>
          <a:prstGeom prst="rect">
            <a:avLst/>
          </a:prstGeom>
        </p:spPr>
        <p:txBody>
          <a:bodyPr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571C7AB9-ECCA-4EF2-B783-56F41A53E6DA}" type="datetimeFigureOut">
              <a:rPr lang="ru-RU"/>
              <a:pPr>
                <a:defRPr/>
              </a:pPr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85800" y="8229600"/>
            <a:ext cx="2971800" cy="609600"/>
          </a:xfrm>
          <a:prstGeom prst="rect">
            <a:avLst/>
          </a:prstGeom>
        </p:spPr>
        <p:txBody>
          <a:bodyPr anchor="ctr" anchorCtr="0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9538" y="8280400"/>
            <a:ext cx="342900" cy="6096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F2C6C1F5-32E4-4993-A392-A3CCFEEA56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86" r:id="rId7"/>
    <p:sldLayoutId id="2147483687" r:id="rId8"/>
    <p:sldLayoutId id="2147483679" r:id="rId9"/>
    <p:sldLayoutId id="2147483678" r:id="rId10"/>
    <p:sldLayoutId id="2147483677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342900" y="2008188"/>
            <a:ext cx="6172200" cy="1958975"/>
          </a:xfrm>
        </p:spPr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4339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2133600" y="971550"/>
            <a:ext cx="2735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>
              <a:latin typeface="Cambria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25538" y="684213"/>
            <a:ext cx="4751387" cy="14398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4342" name="Rectangle 1"/>
          <p:cNvSpPr>
            <a:spLocks noChangeArrowheads="1"/>
          </p:cNvSpPr>
          <p:nvPr/>
        </p:nvSpPr>
        <p:spPr bwMode="auto">
          <a:xfrm>
            <a:off x="0" y="850900"/>
            <a:ext cx="6858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be-BY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Отдел образования, спорта и туризма </a:t>
            </a:r>
          </a:p>
          <a:p>
            <a:pPr algn="ctr"/>
            <a:r>
              <a:rPr lang="be-BY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Дятловского райисполкома</a:t>
            </a:r>
            <a:endParaRPr lang="ru-RU">
              <a:solidFill>
                <a:srgbClr val="4E1610"/>
              </a:solidFill>
              <a:latin typeface="Monotype Corsiva" pitchFamily="66" charset="0"/>
              <a:cs typeface="Times New Roman" pitchFamily="18" charset="0"/>
            </a:endParaRPr>
          </a:p>
          <a:p>
            <a:pPr algn="ctr"/>
            <a:r>
              <a:rPr lang="ru-RU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Государственное учреждение образования</a:t>
            </a:r>
          </a:p>
          <a:p>
            <a:pPr algn="ctr" eaLnBrk="0" hangingPunct="0"/>
            <a:r>
              <a:rPr lang="ru-RU">
                <a:solidFill>
                  <a:srgbClr val="4E1610"/>
                </a:solidFill>
                <a:latin typeface="Monotype Corsiva" pitchFamily="66" charset="0"/>
                <a:cs typeface="Times New Roman" pitchFamily="18" charset="0"/>
              </a:rPr>
              <a:t>«Средняя школа №3 г. Дятлово»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92696" y="2627784"/>
            <a:ext cx="5472608" cy="144655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8800" b="1" dirty="0" err="1">
                <a:ln/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Портфолио</a:t>
            </a:r>
            <a:endParaRPr lang="ru-RU" sz="8800" b="1" dirty="0">
              <a:ln/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4675" y="5219700"/>
            <a:ext cx="40767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Учителя начальных классов </a:t>
            </a:r>
            <a:endParaRPr lang="ru-RU" sz="2800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n-lt"/>
              </a:rPr>
              <a:t>ГЕРУС  ГАЛИНЫ НИКОЛАЕВНЫ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Рисунок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4800" b="1" dirty="0" err="1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Герус</a:t>
            </a:r>
            <a:r>
              <a:rPr lang="ru-RU" sz="4800" b="1" dirty="0" smtClean="0">
                <a:solidFill>
                  <a:schemeClr val="accent2">
                    <a:lumMod val="75000"/>
                  </a:schemeClr>
                </a:solidFill>
                <a:latin typeface="Monotype Corsiva" pitchFamily="66" charset="0"/>
              </a:rPr>
              <a:t> Галина Николаевна</a:t>
            </a:r>
            <a:endParaRPr lang="ru-RU" sz="4800" b="1" dirty="0">
              <a:solidFill>
                <a:schemeClr val="accent2">
                  <a:lumMod val="75000"/>
                </a:schemeClr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85800" y="4787900"/>
            <a:ext cx="5829300" cy="3529013"/>
          </a:xfrm>
        </p:spPr>
        <p:txBody>
          <a:bodyPr>
            <a:normAutofit fontScale="92500" lnSpcReduction="20000"/>
          </a:bodyPr>
          <a:lstStyle/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None/>
              <a:defRPr/>
            </a:pPr>
            <a:endParaRPr lang="ru-RU" sz="2800" dirty="0" smtClean="0"/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Должность: учитель начальных классов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Дата рождения: 14.12.1958г.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Общий стаж работы: 38 лет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ru-RU" sz="2800" dirty="0" smtClean="0"/>
              <a:t>Стаж работы в должности: 38 лет</a:t>
            </a:r>
          </a:p>
          <a:p>
            <a:pPr marL="274320" indent="-274320" algn="just" eaLnBrk="1" fontAlgn="auto" hangingPunct="1">
              <a:lnSpc>
                <a:spcPct val="150000"/>
              </a:lnSpc>
              <a:spcBef>
                <a:spcPts val="580"/>
              </a:spcBef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  <p:pic>
        <p:nvPicPr>
          <p:cNvPr id="6146" name="Picture 2" descr="http://uld13.mycdn.me/image?t=0&amp;bid=135393514458&amp;id=135393514458&amp;plc=WEB&amp;tkn=Mqc-jcuKIJQ_W62UbpSB35dsHHc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857496" y="2285984"/>
            <a:ext cx="2143140" cy="285752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Текст 2"/>
          <p:cNvSpPr>
            <a:spLocks noGrp="1"/>
          </p:cNvSpPr>
          <p:nvPr>
            <p:ph type="body" idx="4294967295"/>
          </p:nvPr>
        </p:nvSpPr>
        <p:spPr>
          <a:xfrm>
            <a:off x="1025525" y="827088"/>
            <a:ext cx="5427663" cy="2881312"/>
          </a:xfrm>
        </p:spPr>
        <p:txBody>
          <a:bodyPr/>
          <a:lstStyle/>
          <a:p>
            <a:pPr marL="0" indent="0" algn="just" eaLnBrk="1" hangingPunct="1">
              <a:buFont typeface="Arial" charset="0"/>
              <a:buChar char="•"/>
            </a:pPr>
            <a:r>
              <a:rPr lang="ru-RU" sz="2800" dirty="0" smtClean="0"/>
              <a:t>Образование: высшее; Московский государственный заочный педагогический институт, г. Москва, 1983 год; специальность – «Педагогика и методика начального образования» («</a:t>
            </a:r>
            <a:r>
              <a:rPr lang="ru-RU" sz="2800" dirty="0"/>
              <a:t>У</a:t>
            </a:r>
            <a:r>
              <a:rPr lang="ru-RU" sz="2800" dirty="0" smtClean="0"/>
              <a:t>читель начальных классов») </a:t>
            </a:r>
          </a:p>
          <a:p>
            <a:pPr marL="0" indent="0" algn="just" eaLnBrk="1" hangingPunct="1">
              <a:lnSpc>
                <a:spcPct val="150000"/>
              </a:lnSpc>
              <a:buFont typeface="Arial" charset="0"/>
              <a:buChar char="•"/>
            </a:pPr>
            <a:endParaRPr lang="ru-RU" sz="2800" dirty="0" smtClean="0"/>
          </a:p>
          <a:p>
            <a:pPr marL="0" indent="0" algn="just" eaLnBrk="1" hangingPunct="1">
              <a:buFont typeface="Arial" charset="0"/>
              <a:buChar char="•"/>
            </a:pPr>
            <a:r>
              <a:rPr lang="ru-RU" sz="2800" dirty="0" smtClean="0"/>
              <a:t>Квалификационная категория – высшая (январь 2003 г.)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Содержимое 3"/>
          <p:cNvPicPr>
            <a:picLocks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-7172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66713"/>
            <a:ext cx="5829300" cy="964927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Педагогическое кредо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362" name="Содержимое 2"/>
          <p:cNvSpPr>
            <a:spLocks noGrp="1"/>
          </p:cNvSpPr>
          <p:nvPr>
            <p:ph sz="quarter" idx="1"/>
          </p:nvPr>
        </p:nvSpPr>
        <p:spPr>
          <a:xfrm>
            <a:off x="765175" y="1475656"/>
            <a:ext cx="5616575" cy="655074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dirty="0" smtClean="0"/>
              <a:t>	Любить то, что преподаёшь</a:t>
            </a:r>
          </a:p>
          <a:p>
            <a:pPr algn="just" eaLnBrk="1" hangingPunct="1">
              <a:buFont typeface="Wingdings 2" pitchFamily="18" charset="2"/>
              <a:buNone/>
              <a:defRPr/>
            </a:pPr>
            <a:r>
              <a:rPr lang="ru-RU" dirty="0" smtClean="0"/>
              <a:t> и любить тех, кому преподаёшь.</a:t>
            </a:r>
            <a:endParaRPr lang="ru-RU" spc="100" dirty="0" smtClean="0">
              <a:latin typeface="Century" pitchFamily="18" charset="0"/>
            </a:endParaRPr>
          </a:p>
          <a:p>
            <a:pPr eaLnBrk="1" hangingPunct="1">
              <a:buFont typeface="Wingdings 2" pitchFamily="18" charset="2"/>
              <a:buNone/>
              <a:defRPr/>
            </a:pPr>
            <a:endParaRPr lang="ru-RU" dirty="0" smtClean="0"/>
          </a:p>
          <a:p>
            <a:pPr eaLnBrk="1" hangingPunct="1">
              <a:defRPr/>
            </a:pPr>
            <a:endParaRPr lang="ru-RU" dirty="0" smtClean="0"/>
          </a:p>
        </p:txBody>
      </p:sp>
      <p:pic>
        <p:nvPicPr>
          <p:cNvPr id="10" name="Picture 2" descr="E:\мама\класс\SAM_2729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6712" y="2618680"/>
            <a:ext cx="4330529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E:\мама\класс\SAM_2727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6872" y="5148064"/>
            <a:ext cx="4104456" cy="307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27384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685800" y="395537"/>
            <a:ext cx="5829300" cy="504056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>
                <a:solidFill>
                  <a:schemeClr val="accent4">
                    <a:lumMod val="50000"/>
                  </a:schemeClr>
                </a:solidFill>
              </a:rPr>
              <a:t>Карта профессионального </a:t>
            </a:r>
            <a:r>
              <a:rPr lang="ru-RU" sz="1400" dirty="0" smtClean="0">
                <a:solidFill>
                  <a:schemeClr val="accent4">
                    <a:lumMod val="50000"/>
                  </a:schemeClr>
                </a:solidFill>
              </a:rPr>
              <a:t>роста(участие в конкурсах, олимпиады, методическое объединение</a:t>
            </a:r>
            <a:r>
              <a:rPr lang="ru-RU" sz="1000" dirty="0" smtClean="0">
                <a:solidFill>
                  <a:schemeClr val="accent4">
                    <a:lumMod val="50000"/>
                  </a:schemeClr>
                </a:solidFill>
              </a:rPr>
              <a:t>)</a:t>
            </a:r>
            <a:endParaRPr lang="ru-RU" sz="3200" dirty="0" smtClean="0">
              <a:solidFill>
                <a:schemeClr val="accent4">
                  <a:lumMod val="50000"/>
                </a:schemeClr>
              </a:solidFill>
            </a:endParaRPr>
          </a:p>
        </p:txBody>
      </p:sp>
      <p:graphicFrame>
        <p:nvGraphicFramePr>
          <p:cNvPr id="21572" name="Group 68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957723853"/>
              </p:ext>
            </p:extLst>
          </p:nvPr>
        </p:nvGraphicFramePr>
        <p:xfrm>
          <a:off x="692696" y="899592"/>
          <a:ext cx="5976664" cy="1643366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746260"/>
                <a:gridCol w="2391983"/>
                <a:gridCol w="2838421"/>
              </a:tblGrid>
              <a:tr h="309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Учебный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год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Сведения об участии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324100" algn="l"/>
                        </a:tabLst>
                      </a:pPr>
                      <a:r>
                        <a:rPr kumimoji="0" lang="ru-RU" sz="900" b="1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Тема</a:t>
                      </a:r>
                      <a:endParaRPr kumimoji="0" lang="ru-RU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</a:tr>
              <a:tr h="13341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2007-2008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u="none" strike="noStrike" cap="none" normalizeH="0" baseline="0" dirty="0" smtClean="0">
                          <a:ln>
                            <a:noFill/>
                          </a:ln>
                          <a:effectLst/>
                        </a:rPr>
                        <a:t>Участие в районном методическом фестивале</a:t>
                      </a:r>
                      <a:endParaRPr kumimoji="0" lang="ru-RU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mbria" pitchFamily="18" charset="0"/>
                      </a:endParaRP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mbria" pitchFamily="18" charset="0"/>
                        </a:rPr>
                        <a:t>Инновационные подходы в организации образовательного процесса на начальной ступени обучения</a:t>
                      </a:r>
                    </a:p>
                  </a:txBody>
                  <a:tcPr horzOverflow="overflow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0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3554" name="Рисунок 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0" y="0"/>
            <a:ext cx="6858000" cy="9144000"/>
          </a:xfrm>
        </p:spPr>
      </p:pic>
      <p:sp>
        <p:nvSpPr>
          <p:cNvPr id="23555" name="Rectangle 5"/>
          <p:cNvSpPr>
            <a:spLocks noChangeArrowheads="1"/>
          </p:cNvSpPr>
          <p:nvPr/>
        </p:nvSpPr>
        <p:spPr bwMode="auto">
          <a:xfrm>
            <a:off x="1376363" y="465138"/>
            <a:ext cx="444341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ru-RU" sz="2400" b="1"/>
              <a:t>Информация о поощрениях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519043278"/>
              </p:ext>
            </p:extLst>
          </p:nvPr>
        </p:nvGraphicFramePr>
        <p:xfrm>
          <a:off x="765175" y="971550"/>
          <a:ext cx="5773008" cy="32969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8944"/>
                <a:gridCol w="864096"/>
                <a:gridCol w="2441376"/>
                <a:gridCol w="1296144"/>
                <a:gridCol w="73244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№ </a:t>
                      </a:r>
                      <a:r>
                        <a:rPr lang="ru-RU" sz="1200" dirty="0" err="1"/>
                        <a:t>п</a:t>
                      </a:r>
                      <a:r>
                        <a:rPr lang="ru-RU" sz="1200" dirty="0"/>
                        <a:t>/</a:t>
                      </a:r>
                      <a:r>
                        <a:rPr lang="ru-RU" sz="1200" dirty="0" err="1"/>
                        <a:t>п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Название </a:t>
                      </a:r>
                      <a:r>
                        <a:rPr lang="ru-RU" sz="1050" dirty="0"/>
                        <a:t>документа</a:t>
                      </a:r>
                      <a:endParaRPr lang="ru-RU" sz="105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Содержание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Кем выдан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Когда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/>
                        <a:t>выдан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Благодар-ственное</a:t>
                      </a:r>
                      <a:r>
                        <a:rPr lang="ru-RU" sz="1200" dirty="0" smtClean="0"/>
                        <a:t> письмо</a:t>
                      </a:r>
                      <a:endParaRPr lang="ru-RU" sz="12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За добросовестный плодотворный труд в системе образования, успехи в обучении и воспитании подрастающего поколения и высокое профессиональное мастерство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Гродненский областной Совет</a:t>
                      </a:r>
                      <a:r>
                        <a:rPr lang="ru-RU" sz="1200" baseline="0" dirty="0" smtClean="0"/>
                        <a:t> депутатов</a:t>
                      </a:r>
                      <a:endParaRPr lang="ru-RU" sz="1100" dirty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14.08.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2007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Благодарность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За </a:t>
                      </a:r>
                      <a:r>
                        <a:rPr lang="ru-RU" sz="1200" dirty="0" smtClean="0"/>
                        <a:t>активное участие в районном методическом фестивале «Инновационные подходы в организации образовательного</a:t>
                      </a:r>
                      <a:r>
                        <a:rPr lang="ru-RU" sz="1200" baseline="0" dirty="0" smtClean="0"/>
                        <a:t> процесса на начальной ступени обучения»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200" dirty="0" smtClean="0"/>
                        <a:t>Отдел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e-BY" sz="1200" dirty="0" smtClean="0"/>
                        <a:t>Дятловского райисполкома</a:t>
                      </a:r>
                      <a:endParaRPr lang="ru-RU" sz="1200" dirty="0" smtClean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Апрель2008</a:t>
                      </a:r>
                      <a:endParaRPr lang="ru-RU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/>
                        <a:t>Почётная грамота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/>
                        <a:t>За успехи</a:t>
                      </a:r>
                      <a:r>
                        <a:rPr lang="ru-RU" sz="1200" baseline="0" dirty="0" smtClean="0"/>
                        <a:t>  в педагогической деятельности, высокое профессиональное мастерство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latin typeface="Times New Roman"/>
                          <a:ea typeface="Times New Roman"/>
                          <a:cs typeface="Times New Roman"/>
                        </a:rPr>
                        <a:t>Управление образования Гродненского облисполкома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12.08.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2011</a:t>
                      </a:r>
                      <a:endParaRPr lang="ru-RU" sz="15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3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26626" name="Рисунок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755650" y="936625"/>
            <a:ext cx="58880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Данные о повышении квалификации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</a:rPr>
              <a:t>и профессиональной подготовке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xmlns="" val="2655716701"/>
              </p:ext>
            </p:extLst>
          </p:nvPr>
        </p:nvGraphicFramePr>
        <p:xfrm>
          <a:off x="692150" y="2268538"/>
          <a:ext cx="5904656" cy="362672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37633"/>
                <a:gridCol w="1924230"/>
                <a:gridCol w="1670585"/>
                <a:gridCol w="720080"/>
                <a:gridCol w="1152128"/>
              </a:tblGrid>
              <a:tr h="7920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+mj-lt"/>
                        </a:rPr>
                        <a:t>№ </a:t>
                      </a:r>
                      <a:r>
                        <a:rPr lang="ru-RU" sz="1200" dirty="0" err="1" smtClean="0">
                          <a:latin typeface="+mj-lt"/>
                        </a:rPr>
                        <a:t>п</a:t>
                      </a:r>
                      <a:r>
                        <a:rPr lang="ru-RU" sz="1200" dirty="0" smtClean="0">
                          <a:latin typeface="+mj-lt"/>
                        </a:rPr>
                        <a:t>/</a:t>
                      </a:r>
                      <a:r>
                        <a:rPr lang="ru-RU" sz="1200" dirty="0" err="1" smtClean="0">
                          <a:latin typeface="+mj-lt"/>
                        </a:rPr>
                        <a:t>п</a:t>
                      </a:r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Название курсов повышения квалификации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Название учебного центра повышения квалификации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Сроки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+mj-lt"/>
                        </a:rPr>
                        <a:t>Вид полученного документа</a:t>
                      </a:r>
                      <a:endParaRPr lang="ru-RU" sz="1400" b="1" i="0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783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Начальное обучение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Гродненский областной институт повышения квалификации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07.09.</a:t>
                      </a:r>
                    </a:p>
                    <a:p>
                      <a:r>
                        <a:rPr lang="ru-RU" sz="1200" dirty="0" smtClean="0"/>
                        <a:t>1998-</a:t>
                      </a:r>
                    </a:p>
                    <a:p>
                      <a:r>
                        <a:rPr lang="ru-RU" sz="1200" dirty="0" smtClean="0"/>
                        <a:t>26.09.</a:t>
                      </a:r>
                    </a:p>
                    <a:p>
                      <a:r>
                        <a:rPr lang="ru-RU" sz="1200" dirty="0" smtClean="0"/>
                        <a:t>1998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Свидетельс</a:t>
                      </a:r>
                      <a:r>
                        <a:rPr lang="ru-RU" sz="1200" dirty="0" smtClean="0"/>
                        <a:t>-во </a:t>
                      </a:r>
                    </a:p>
                    <a:p>
                      <a:r>
                        <a:rPr lang="ru-RU" sz="1200" dirty="0" smtClean="0"/>
                        <a:t>№ 362</a:t>
                      </a:r>
                      <a:endParaRPr lang="ru-RU" sz="1200" dirty="0"/>
                    </a:p>
                  </a:txBody>
                  <a:tcPr/>
                </a:tc>
              </a:tr>
              <a:tr h="40783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Начальное обучение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Гродненский областной институт повышения квалификации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23.02.</a:t>
                      </a:r>
                    </a:p>
                    <a:p>
                      <a:r>
                        <a:rPr lang="ru-RU" sz="1200" dirty="0" smtClean="0"/>
                        <a:t>2004-</a:t>
                      </a:r>
                    </a:p>
                    <a:p>
                      <a:r>
                        <a:rPr lang="ru-RU" sz="1200" dirty="0" smtClean="0"/>
                        <a:t>06.08.2004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Свидетельст</a:t>
                      </a:r>
                      <a:r>
                        <a:rPr lang="ru-RU" sz="1200" dirty="0" smtClean="0"/>
                        <a:t>-во </a:t>
                      </a:r>
                    </a:p>
                    <a:p>
                      <a:r>
                        <a:rPr lang="ru-RU" sz="1200" dirty="0" smtClean="0"/>
                        <a:t>№85</a:t>
                      </a:r>
                      <a:endParaRPr lang="ru-RU" sz="1200" dirty="0"/>
                    </a:p>
                  </a:txBody>
                  <a:tcPr/>
                </a:tc>
              </a:tr>
              <a:tr h="40783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Обучение</a:t>
                      </a:r>
                      <a:r>
                        <a:rPr lang="ru-RU" sz="1200" baseline="0" dirty="0" smtClean="0"/>
                        <a:t> по методике Зайцева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Академия последипломного образования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12.03.</a:t>
                      </a:r>
                    </a:p>
                    <a:p>
                      <a:r>
                        <a:rPr lang="ru-RU" sz="1200" dirty="0" smtClean="0"/>
                        <a:t>2007-</a:t>
                      </a:r>
                    </a:p>
                    <a:p>
                      <a:r>
                        <a:rPr lang="ru-RU" sz="1200" dirty="0" smtClean="0"/>
                        <a:t>17.03.</a:t>
                      </a:r>
                    </a:p>
                    <a:p>
                      <a:r>
                        <a:rPr lang="ru-RU" sz="1200" dirty="0" smtClean="0"/>
                        <a:t>2007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Свидетельст</a:t>
                      </a:r>
                      <a:r>
                        <a:rPr lang="ru-RU" sz="1200" dirty="0" smtClean="0"/>
                        <a:t>-во № 0450118</a:t>
                      </a:r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894</TotalTime>
  <Words>285</Words>
  <Application>Microsoft Office PowerPoint</Application>
  <PresentationFormat>Экран (4:3)</PresentationFormat>
  <Paragraphs>84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Справедливость</vt:lpstr>
      <vt:lpstr>Слайд 1</vt:lpstr>
      <vt:lpstr>Герус Галина Николаевна</vt:lpstr>
      <vt:lpstr>Слайд 3</vt:lpstr>
      <vt:lpstr>Педагогическое кредо</vt:lpstr>
      <vt:lpstr>Карта профессионального роста(участие в конкурсах, олимпиады, методическое объединение)</vt:lpstr>
      <vt:lpstr>Слайд 6</vt:lpstr>
      <vt:lpstr>Слайд 7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Alex</cp:lastModifiedBy>
  <cp:revision>84</cp:revision>
  <dcterms:created xsi:type="dcterms:W3CDTF">2013-10-26T17:16:51Z</dcterms:created>
  <dcterms:modified xsi:type="dcterms:W3CDTF">2015-04-09T20:41:28Z</dcterms:modified>
</cp:coreProperties>
</file>